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smtClean="0"/>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18C79C5D-2A6F-F04D-97DA-BEF2467B64E4}" type="datetimeFigureOut">
              <a:rPr lang="en-US" dirty="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smtClean="0"/>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smtClean="0"/>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smtClean="0"/>
              <a:t>Modifier les styles du texte du masque</a:t>
            </a:r>
          </a:p>
        </p:txBody>
      </p:sp>
      <p:sp>
        <p:nvSpPr>
          <p:cNvPr id="2" name="Date Placeholder 1"/>
          <p:cNvSpPr>
            <a:spLocks noGrp="1"/>
          </p:cNvSpPr>
          <p:nvPr>
            <p:ph type="dt" sz="half" idx="10"/>
          </p:nvPr>
        </p:nvSpPr>
        <p:spPr/>
        <p:txBody>
          <a:bodyPr/>
          <a:lstStyle/>
          <a:p>
            <a:fld id="{FBF54567-0DE4-3F47-BF90-CB84690072F9}" type="datetimeFigureOut">
              <a:rPr lang="en-US" dirty="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smtClean="0"/>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smtClean="0"/>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8DFA1846-DA80-1C48-A609-854EA85C59AD}" type="datetimeFigureOut">
              <a:rPr lang="en-US" dirty="0"/>
              <a:pPr/>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smtClean="0"/>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D0DF5E60-9974-AC48-9591-99C2BB44B7CF}" type="datetimeFigureOut">
              <a:rPr lang="en-US" dirty="0"/>
              <a:pPr/>
              <a:t>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smtClean="0"/>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12/7/2020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smtClean="0"/>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12/7/2020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GB" b="0" dirty="0"/>
              <a:t>The Battle of </a:t>
            </a:r>
            <a:r>
              <a:rPr lang="en-GB" b="0" dirty="0" err="1" smtClean="0"/>
              <a:t>Neighborhoods</a:t>
            </a:r>
            <a:r>
              <a:rPr lang="en-GB" b="0" dirty="0" smtClean="0"/>
              <a:t> -</a:t>
            </a:r>
            <a:br>
              <a:rPr lang="en-GB" b="0" dirty="0" smtClean="0"/>
            </a:br>
            <a:r>
              <a:rPr lang="en-GB" b="0" dirty="0"/>
              <a:t>Dylan’s Candy Bar </a:t>
            </a:r>
            <a:r>
              <a:rPr lang="en-GB" b="0" dirty="0" smtClean="0"/>
              <a:t>in Paris</a:t>
            </a:r>
            <a:endParaRPr lang="en-GB" dirty="0"/>
          </a:p>
        </p:txBody>
      </p:sp>
      <p:sp>
        <p:nvSpPr>
          <p:cNvPr id="3" name="Sous-titre 2"/>
          <p:cNvSpPr>
            <a:spLocks noGrp="1"/>
          </p:cNvSpPr>
          <p:nvPr>
            <p:ph type="subTitle" idx="1"/>
          </p:nvPr>
        </p:nvSpPr>
        <p:spPr/>
        <p:txBody>
          <a:bodyPr/>
          <a:lstStyle/>
          <a:p>
            <a:r>
              <a:rPr lang="en-GB" dirty="0"/>
              <a:t>Capstone Project</a:t>
            </a:r>
            <a:endParaRPr lang="en-GB" dirty="0"/>
          </a:p>
        </p:txBody>
      </p:sp>
    </p:spTree>
    <p:extLst>
      <p:ext uri="{BB962C8B-B14F-4D97-AF65-F5344CB8AC3E}">
        <p14:creationId xmlns:p14="http://schemas.microsoft.com/office/powerpoint/2010/main" val="9546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Dylan’s Candy Bar in Paris</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2500" y="2370546"/>
            <a:ext cx="3636963" cy="3636963"/>
          </a:xfrm>
        </p:spPr>
      </p:pic>
      <p:sp>
        <p:nvSpPr>
          <p:cNvPr id="7" name="Espace réservé du contenu 2"/>
          <p:cNvSpPr txBox="1">
            <a:spLocks/>
          </p:cNvSpPr>
          <p:nvPr/>
        </p:nvSpPr>
        <p:spPr>
          <a:xfrm>
            <a:off x="331035" y="2555212"/>
            <a:ext cx="7576348" cy="3636511"/>
          </a:xfrm>
          <a:prstGeom prst="rect">
            <a:avLst/>
          </a:prstGeom>
          <a:effectLst>
            <a:outerShdw blurRad="50800" dir="14400000">
              <a:srgbClr val="000000">
                <a:alpha val="40000"/>
              </a:srgbClr>
            </a:outerShdw>
          </a:effectLst>
        </p:spPr>
        <p:txBody>
          <a:bodyPr vert="horz" lIns="91440" tIns="45720" rIns="91440" bIns="45720" rtlCol="0" anchor="ctr">
            <a:normAutofit fontScale="92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GB" dirty="0"/>
              <a:t>The supposition is made that the Dylan’s Candy Bar chain of stores wants to continue to expand internationally. For this reason, they want to open a store in Paris.</a:t>
            </a:r>
          </a:p>
          <a:p>
            <a:pPr algn="just"/>
            <a:r>
              <a:rPr lang="en-GB" dirty="0"/>
              <a:t>As these shops are very colourful like you can see in the photo, children are the target clientele by excellence.</a:t>
            </a:r>
          </a:p>
          <a:p>
            <a:pPr algn="just"/>
            <a:r>
              <a:rPr lang="en-GB" dirty="0"/>
              <a:t>Several stores are already opened in the USA and could be an example of location where a fashion candy bar is likely to open.</a:t>
            </a:r>
          </a:p>
          <a:p>
            <a:endParaRPr lang="fr-FR" dirty="0"/>
          </a:p>
          <a:p>
            <a:pPr marL="285750" indent="-285750">
              <a:buFont typeface="Arial" panose="020B0604020202020204" pitchFamily="34" charset="0"/>
              <a:buChar char="•"/>
            </a:pPr>
            <a:r>
              <a:rPr lang="en-GB" dirty="0"/>
              <a:t>Where is the best place for the candy bar to be seen by children ? </a:t>
            </a:r>
          </a:p>
          <a:p>
            <a:pPr marL="285750" indent="-285750">
              <a:buFont typeface="Arial" panose="020B0604020202020204" pitchFamily="34" charset="0"/>
              <a:buChar char="•"/>
            </a:pPr>
            <a:r>
              <a:rPr lang="en-GB" dirty="0"/>
              <a:t>Where is the best place to open a fashion candy bar like those already opened in the USA ? </a:t>
            </a:r>
          </a:p>
          <a:p>
            <a:pPr marL="285750" indent="-285750">
              <a:buFont typeface="Arial" panose="020B0604020202020204" pitchFamily="34" charset="0"/>
              <a:buChar char="•"/>
            </a:pPr>
            <a:r>
              <a:rPr lang="en-GB" dirty="0"/>
              <a:t>What </a:t>
            </a:r>
            <a:r>
              <a:rPr lang="en-GB" dirty="0" err="1"/>
              <a:t>neighborhoods</a:t>
            </a:r>
            <a:r>
              <a:rPr lang="en-GB" dirty="0"/>
              <a:t> have such criteria ?</a:t>
            </a:r>
            <a:endParaRPr lang="en-GB" dirty="0"/>
          </a:p>
        </p:txBody>
      </p:sp>
    </p:spTree>
    <p:extLst>
      <p:ext uri="{BB962C8B-B14F-4D97-AF65-F5344CB8AC3E}">
        <p14:creationId xmlns:p14="http://schemas.microsoft.com/office/powerpoint/2010/main" val="310530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acquisition</a:t>
            </a:r>
            <a:endParaRPr lang="en-GB" dirty="0"/>
          </a:p>
        </p:txBody>
      </p:sp>
      <p:sp>
        <p:nvSpPr>
          <p:cNvPr id="3" name="Espace réservé du contenu 2"/>
          <p:cNvSpPr>
            <a:spLocks noGrp="1"/>
          </p:cNvSpPr>
          <p:nvPr>
            <p:ph idx="1"/>
          </p:nvPr>
        </p:nvSpPr>
        <p:spPr/>
        <p:txBody>
          <a:bodyPr anchor="ctr"/>
          <a:lstStyle/>
          <a:p>
            <a:pPr marL="0" indent="0">
              <a:buNone/>
            </a:pPr>
            <a:r>
              <a:rPr lang="en-GB" dirty="0"/>
              <a:t>D</a:t>
            </a:r>
            <a:r>
              <a:rPr lang="en-GB" dirty="0" smtClean="0"/>
              <a:t>ata </a:t>
            </a:r>
            <a:r>
              <a:rPr lang="en-GB" dirty="0"/>
              <a:t>used </a:t>
            </a:r>
            <a:r>
              <a:rPr lang="en-GB" dirty="0" smtClean="0"/>
              <a:t>for </a:t>
            </a:r>
            <a:r>
              <a:rPr lang="en-GB" dirty="0"/>
              <a:t>the Paris </a:t>
            </a:r>
            <a:r>
              <a:rPr lang="en-GB" dirty="0" err="1" smtClean="0"/>
              <a:t>neighborhoods</a:t>
            </a:r>
            <a:r>
              <a:rPr lang="en-GB" dirty="0" smtClean="0"/>
              <a:t>:</a:t>
            </a:r>
          </a:p>
          <a:p>
            <a:pPr>
              <a:buFont typeface="Courier New" panose="02070309020205020404" pitchFamily="49" charset="0"/>
              <a:buChar char="o"/>
            </a:pPr>
            <a:r>
              <a:rPr lang="en-GB" dirty="0" smtClean="0"/>
              <a:t>Wikipedia</a:t>
            </a:r>
            <a:r>
              <a:rPr lang="en-GB" dirty="0"/>
              <a:t>: Borough, </a:t>
            </a:r>
            <a:r>
              <a:rPr lang="en-GB" dirty="0" err="1"/>
              <a:t>Neighborhood</a:t>
            </a:r>
            <a:r>
              <a:rPr lang="en-GB" dirty="0"/>
              <a:t>, Number, </a:t>
            </a:r>
            <a:r>
              <a:rPr lang="en-GB" dirty="0" smtClean="0"/>
              <a:t>Population </a:t>
            </a:r>
            <a:r>
              <a:rPr lang="en-GB" dirty="0"/>
              <a:t>and density for each </a:t>
            </a:r>
            <a:r>
              <a:rPr lang="en-GB" dirty="0" err="1"/>
              <a:t>neighborhood</a:t>
            </a:r>
            <a:r>
              <a:rPr lang="en-GB" dirty="0"/>
              <a:t> of </a:t>
            </a:r>
            <a:r>
              <a:rPr lang="en-GB" dirty="0" smtClean="0"/>
              <a:t>Paris</a:t>
            </a:r>
          </a:p>
          <a:p>
            <a:pPr>
              <a:buFont typeface="Courier New" panose="02070309020205020404" pitchFamily="49" charset="0"/>
              <a:buChar char="o"/>
            </a:pPr>
            <a:r>
              <a:rPr lang="en-GB" dirty="0" err="1" smtClean="0"/>
              <a:t>Opendata.Paris</a:t>
            </a:r>
            <a:r>
              <a:rPr lang="en-GB" dirty="0"/>
              <a:t>: </a:t>
            </a:r>
            <a:r>
              <a:rPr lang="en-GB" dirty="0" err="1"/>
              <a:t>Neighborhood</a:t>
            </a:r>
            <a:r>
              <a:rPr lang="en-GB" dirty="0"/>
              <a:t>, latitude, longitude </a:t>
            </a:r>
            <a:r>
              <a:rPr lang="en-GB" dirty="0" smtClean="0"/>
              <a:t>and </a:t>
            </a:r>
            <a:r>
              <a:rPr lang="en-GB" dirty="0" err="1" smtClean="0"/>
              <a:t>GeoJSON</a:t>
            </a:r>
            <a:r>
              <a:rPr lang="en-GB" dirty="0" smtClean="0"/>
              <a:t> </a:t>
            </a:r>
            <a:r>
              <a:rPr lang="en-GB" dirty="0"/>
              <a:t>information about the </a:t>
            </a:r>
            <a:r>
              <a:rPr lang="en-GB" dirty="0" err="1" smtClean="0"/>
              <a:t>neighborhoods</a:t>
            </a:r>
            <a:endParaRPr lang="en-GB" dirty="0" smtClean="0"/>
          </a:p>
          <a:p>
            <a:pPr>
              <a:buFont typeface="Courier New" panose="02070309020205020404" pitchFamily="49" charset="0"/>
              <a:buChar char="o"/>
            </a:pPr>
            <a:endParaRPr lang="fr-FR" dirty="0"/>
          </a:p>
          <a:p>
            <a:pPr marL="0" indent="0">
              <a:buNone/>
            </a:pPr>
            <a:r>
              <a:rPr lang="en-GB" dirty="0"/>
              <a:t>D</a:t>
            </a:r>
            <a:r>
              <a:rPr lang="en-GB" dirty="0" smtClean="0"/>
              <a:t>ata used for </a:t>
            </a:r>
            <a:r>
              <a:rPr lang="en-GB" dirty="0"/>
              <a:t>Dylan’s Candy </a:t>
            </a:r>
            <a:r>
              <a:rPr lang="en-GB" dirty="0" smtClean="0"/>
              <a:t>Bar:</a:t>
            </a:r>
          </a:p>
          <a:p>
            <a:pPr>
              <a:buFont typeface="Courier New" panose="02070309020205020404" pitchFamily="49" charset="0"/>
              <a:buChar char="o"/>
            </a:pPr>
            <a:r>
              <a:rPr lang="en-GB" dirty="0" smtClean="0"/>
              <a:t>Dylan’s </a:t>
            </a:r>
            <a:r>
              <a:rPr lang="en-GB" dirty="0"/>
              <a:t>Candy Bar Website: list and of the stores </a:t>
            </a:r>
            <a:r>
              <a:rPr lang="en-GB" dirty="0" err="1"/>
              <a:t>andtheir</a:t>
            </a:r>
            <a:r>
              <a:rPr lang="en-GB" dirty="0"/>
              <a:t> address</a:t>
            </a:r>
            <a:endParaRPr lang="en-GB" dirty="0"/>
          </a:p>
        </p:txBody>
      </p:sp>
    </p:spTree>
    <p:extLst>
      <p:ext uri="{BB962C8B-B14F-4D97-AF65-F5344CB8AC3E}">
        <p14:creationId xmlns:p14="http://schemas.microsoft.com/office/powerpoint/2010/main" val="260708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en-GB" dirty="0" smtClean="0"/>
              <a:t>Density and Candy Stores </a:t>
            </a:r>
            <a:r>
              <a:rPr lang="en-GB" dirty="0"/>
              <a:t>in Paris </a:t>
            </a:r>
            <a:r>
              <a:rPr lang="en-GB" dirty="0" err="1"/>
              <a:t>neighborhoods</a:t>
            </a:r>
            <a:endParaRPr lang="en-GB"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1863" y="2434325"/>
            <a:ext cx="5092541" cy="2808000"/>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00" y="2434325"/>
            <a:ext cx="5109837" cy="2808000"/>
          </a:xfrm>
          <a:prstGeom prst="rect">
            <a:avLst/>
          </a:prstGeom>
        </p:spPr>
      </p:pic>
      <p:sp>
        <p:nvSpPr>
          <p:cNvPr id="6" name="Rectangle 5"/>
          <p:cNvSpPr/>
          <p:nvPr/>
        </p:nvSpPr>
        <p:spPr>
          <a:xfrm>
            <a:off x="809999" y="5483275"/>
            <a:ext cx="5109838" cy="369332"/>
          </a:xfrm>
          <a:prstGeom prst="rect">
            <a:avLst/>
          </a:prstGeom>
        </p:spPr>
        <p:txBody>
          <a:bodyPr wrap="square">
            <a:spAutoFit/>
          </a:bodyPr>
          <a:lstStyle/>
          <a:p>
            <a:r>
              <a:rPr lang="en-GB" dirty="0"/>
              <a:t>Density is high in the east of Paris.</a:t>
            </a:r>
          </a:p>
        </p:txBody>
      </p:sp>
      <p:sp>
        <p:nvSpPr>
          <p:cNvPr id="7" name="Rectangle 6"/>
          <p:cNvSpPr/>
          <p:nvPr/>
        </p:nvSpPr>
        <p:spPr>
          <a:xfrm>
            <a:off x="6381863" y="5483275"/>
            <a:ext cx="5092541" cy="646331"/>
          </a:xfrm>
          <a:prstGeom prst="rect">
            <a:avLst/>
          </a:prstGeom>
        </p:spPr>
        <p:txBody>
          <a:bodyPr wrap="square">
            <a:spAutoFit/>
          </a:bodyPr>
          <a:lstStyle/>
          <a:p>
            <a:r>
              <a:rPr lang="en-GB" dirty="0"/>
              <a:t>The candy stores are strongly present in the </a:t>
            </a:r>
            <a:r>
              <a:rPr lang="en-GB" dirty="0" err="1"/>
              <a:t>center</a:t>
            </a:r>
            <a:r>
              <a:rPr lang="en-GB" dirty="0"/>
              <a:t> </a:t>
            </a:r>
            <a:r>
              <a:rPr lang="en-GB" dirty="0"/>
              <a:t>of Paris</a:t>
            </a:r>
            <a:r>
              <a:rPr lang="en-GB" dirty="0"/>
              <a:t>, in districts with fewer people.</a:t>
            </a:r>
          </a:p>
        </p:txBody>
      </p:sp>
    </p:spTree>
    <p:extLst>
      <p:ext uri="{BB962C8B-B14F-4D97-AF65-F5344CB8AC3E}">
        <p14:creationId xmlns:p14="http://schemas.microsoft.com/office/powerpoint/2010/main" val="296729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en-GB" dirty="0" smtClean="0"/>
              <a:t>Elementary Schools and Playgrounds in </a:t>
            </a:r>
            <a:r>
              <a:rPr lang="en-GB" dirty="0"/>
              <a:t>Paris </a:t>
            </a:r>
            <a:r>
              <a:rPr lang="en-GB" dirty="0" err="1"/>
              <a:t>neighborhoods</a:t>
            </a:r>
            <a:endParaRPr lang="en-GB" dirty="0"/>
          </a:p>
        </p:txBody>
      </p:sp>
      <p:sp>
        <p:nvSpPr>
          <p:cNvPr id="6" name="Rectangle 5"/>
          <p:cNvSpPr/>
          <p:nvPr/>
        </p:nvSpPr>
        <p:spPr>
          <a:xfrm>
            <a:off x="809999" y="5448443"/>
            <a:ext cx="10734160" cy="646331"/>
          </a:xfrm>
          <a:prstGeom prst="rect">
            <a:avLst/>
          </a:prstGeom>
        </p:spPr>
        <p:txBody>
          <a:bodyPr wrap="square">
            <a:spAutoFit/>
          </a:bodyPr>
          <a:lstStyle/>
          <a:p>
            <a:r>
              <a:rPr lang="en-GB" dirty="0"/>
              <a:t>Elementary schools and playgrounds are mostly </a:t>
            </a:r>
            <a:r>
              <a:rPr lang="en-GB" dirty="0" smtClean="0"/>
              <a:t>located in </a:t>
            </a:r>
            <a:r>
              <a:rPr lang="en-GB" dirty="0"/>
              <a:t>the east of Paris and have a fairly similar density.</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216" y="2434324"/>
            <a:ext cx="5126943" cy="28080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98" y="2434324"/>
            <a:ext cx="5085960" cy="2808000"/>
          </a:xfrm>
          <a:prstGeom prst="rect">
            <a:avLst/>
          </a:prstGeom>
        </p:spPr>
      </p:pic>
    </p:spTree>
    <p:extLst>
      <p:ext uri="{BB962C8B-B14F-4D97-AF65-F5344CB8AC3E}">
        <p14:creationId xmlns:p14="http://schemas.microsoft.com/office/powerpoint/2010/main" val="354356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en-GB" dirty="0"/>
              <a:t>Toy/Games/Video Games </a:t>
            </a:r>
            <a:r>
              <a:rPr lang="en-GB" dirty="0" smtClean="0"/>
              <a:t>Stores in </a:t>
            </a:r>
            <a:r>
              <a:rPr lang="en-GB" dirty="0"/>
              <a:t>Paris </a:t>
            </a:r>
            <a:r>
              <a:rPr lang="en-GB" dirty="0" err="1"/>
              <a:t>neighborhoods</a:t>
            </a:r>
            <a:endParaRPr lang="en-GB"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00" y="2496391"/>
            <a:ext cx="6093148" cy="3362407"/>
          </a:xfrm>
          <a:prstGeom prst="rect">
            <a:avLst/>
          </a:prstGeom>
        </p:spPr>
      </p:pic>
      <p:sp>
        <p:nvSpPr>
          <p:cNvPr id="9" name="Espace réservé du contenu 2"/>
          <p:cNvSpPr>
            <a:spLocks noGrp="1"/>
          </p:cNvSpPr>
          <p:nvPr>
            <p:ph idx="1"/>
          </p:nvPr>
        </p:nvSpPr>
        <p:spPr>
          <a:xfrm>
            <a:off x="7114902" y="2222287"/>
            <a:ext cx="4171297" cy="3636511"/>
          </a:xfrm>
        </p:spPr>
        <p:txBody>
          <a:bodyPr/>
          <a:lstStyle/>
          <a:p>
            <a:r>
              <a:rPr lang="en-GB" dirty="0"/>
              <a:t>Toys and games stores are more widely present, still </a:t>
            </a:r>
            <a:r>
              <a:rPr lang="en-GB" dirty="0" smtClean="0"/>
              <a:t>located </a:t>
            </a:r>
            <a:r>
              <a:rPr lang="en-GB" dirty="0"/>
              <a:t>more east of Paris.</a:t>
            </a:r>
            <a:endParaRPr lang="en-GB" dirty="0"/>
          </a:p>
        </p:txBody>
      </p:sp>
    </p:spTree>
    <p:extLst>
      <p:ext uri="{BB962C8B-B14F-4D97-AF65-F5344CB8AC3E}">
        <p14:creationId xmlns:p14="http://schemas.microsoft.com/office/powerpoint/2010/main" val="29233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en-GB" dirty="0"/>
              <a:t>Athletics and </a:t>
            </a:r>
            <a:r>
              <a:rPr lang="en-GB" dirty="0" smtClean="0"/>
              <a:t>Sports and Sport Clubs in </a:t>
            </a:r>
            <a:r>
              <a:rPr lang="en-GB" dirty="0"/>
              <a:t>Paris </a:t>
            </a:r>
            <a:r>
              <a:rPr lang="en-GB" dirty="0" err="1"/>
              <a:t>neighborhoods</a:t>
            </a:r>
            <a:endParaRPr lang="en-GB" dirty="0"/>
          </a:p>
        </p:txBody>
      </p:sp>
      <p:sp>
        <p:nvSpPr>
          <p:cNvPr id="6" name="Rectangle 5"/>
          <p:cNvSpPr/>
          <p:nvPr/>
        </p:nvSpPr>
        <p:spPr>
          <a:xfrm>
            <a:off x="809999" y="5448443"/>
            <a:ext cx="10734160" cy="923330"/>
          </a:xfrm>
          <a:prstGeom prst="rect">
            <a:avLst/>
          </a:prstGeom>
        </p:spPr>
        <p:txBody>
          <a:bodyPr wrap="square">
            <a:spAutoFit/>
          </a:bodyPr>
          <a:lstStyle/>
          <a:p>
            <a:r>
              <a:rPr lang="en-GB" dirty="0"/>
              <a:t>Finally for sport, athletics and sports are present </a:t>
            </a:r>
            <a:r>
              <a:rPr lang="en-GB" dirty="0" smtClean="0"/>
              <a:t>everywhere </a:t>
            </a:r>
            <a:r>
              <a:rPr lang="en-GB" dirty="0"/>
              <a:t>in the capital and are not a relevant indicator </a:t>
            </a:r>
            <a:r>
              <a:rPr lang="en-GB" dirty="0" smtClean="0"/>
              <a:t>for the </a:t>
            </a:r>
            <a:r>
              <a:rPr lang="en-GB" dirty="0"/>
              <a:t>choice of the district. Conversely, sports clubs </a:t>
            </a:r>
            <a:r>
              <a:rPr lang="en-GB" dirty="0" smtClean="0"/>
              <a:t>are present </a:t>
            </a:r>
            <a:r>
              <a:rPr lang="en-GB" dirty="0"/>
              <a:t>in the </a:t>
            </a:r>
            <a:r>
              <a:rPr lang="en-GB" dirty="0" err="1"/>
              <a:t>center</a:t>
            </a:r>
            <a:r>
              <a:rPr lang="en-GB" dirty="0"/>
              <a:t> of </a:t>
            </a:r>
            <a:r>
              <a:rPr lang="en-GB" dirty="0" smtClean="0"/>
              <a:t>Paris.</a:t>
            </a:r>
            <a:endParaRPr lang="en-GB"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216" y="2434323"/>
            <a:ext cx="5093580" cy="280800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93" y="2434324"/>
            <a:ext cx="5084428" cy="2808000"/>
          </a:xfrm>
          <a:prstGeom prst="rect">
            <a:avLst/>
          </a:prstGeom>
        </p:spPr>
      </p:pic>
    </p:spTree>
    <p:extLst>
      <p:ext uri="{BB962C8B-B14F-4D97-AF65-F5344CB8AC3E}">
        <p14:creationId xmlns:p14="http://schemas.microsoft.com/office/powerpoint/2010/main" val="419804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en-GB" dirty="0"/>
              <a:t>Paris </a:t>
            </a:r>
            <a:r>
              <a:rPr lang="en-GB" dirty="0" err="1"/>
              <a:t>neighborhoods</a:t>
            </a:r>
            <a:r>
              <a:rPr lang="en-GB" dirty="0"/>
              <a:t> in Dylan’s Stores Cluster</a:t>
            </a:r>
          </a:p>
        </p:txBody>
      </p:sp>
      <p:sp>
        <p:nvSpPr>
          <p:cNvPr id="3" name="Espace réservé du contenu 2"/>
          <p:cNvSpPr>
            <a:spLocks noGrp="1"/>
          </p:cNvSpPr>
          <p:nvPr>
            <p:ph idx="1"/>
          </p:nvPr>
        </p:nvSpPr>
        <p:spPr>
          <a:xfrm>
            <a:off x="818712" y="2448716"/>
            <a:ext cx="4641562" cy="3636511"/>
          </a:xfrm>
        </p:spPr>
        <p:txBody>
          <a:bodyPr/>
          <a:lstStyle/>
          <a:p>
            <a:r>
              <a:rPr lang="en-GB" dirty="0"/>
              <a:t>All the </a:t>
            </a:r>
            <a:r>
              <a:rPr lang="en-GB" dirty="0" smtClean="0"/>
              <a:t>Dylan’s stores </a:t>
            </a:r>
            <a:r>
              <a:rPr lang="en-GB" dirty="0"/>
              <a:t>are </a:t>
            </a:r>
            <a:r>
              <a:rPr lang="en-GB" dirty="0" smtClean="0"/>
              <a:t>in the same </a:t>
            </a:r>
            <a:r>
              <a:rPr lang="en-GB" dirty="0"/>
              <a:t>cluster with 4 districts of </a:t>
            </a:r>
            <a:r>
              <a:rPr lang="en-GB" dirty="0" smtClean="0"/>
              <a:t>Paris.</a:t>
            </a:r>
          </a:p>
          <a:p>
            <a:endParaRPr lang="fr-FR" dirty="0"/>
          </a:p>
          <a:p>
            <a:r>
              <a:rPr lang="en-GB" dirty="0"/>
              <a:t>They are at the crossroads of concentrations of elementary schools and playgrounds on one side, sports clubs on the other side and right in the middle of the concentration of games and toys shops.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85" y="2649013"/>
            <a:ext cx="5747657" cy="3234530"/>
          </a:xfrm>
          <a:prstGeom prst="rect">
            <a:avLst/>
          </a:prstGeom>
        </p:spPr>
      </p:pic>
    </p:spTree>
    <p:extLst>
      <p:ext uri="{BB962C8B-B14F-4D97-AF65-F5344CB8AC3E}">
        <p14:creationId xmlns:p14="http://schemas.microsoft.com/office/powerpoint/2010/main" val="248403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en-GB" dirty="0"/>
          </a:p>
        </p:txBody>
      </p:sp>
      <p:sp>
        <p:nvSpPr>
          <p:cNvPr id="3" name="Espace réservé du contenu 2"/>
          <p:cNvSpPr>
            <a:spLocks noGrp="1"/>
          </p:cNvSpPr>
          <p:nvPr>
            <p:ph idx="1"/>
          </p:nvPr>
        </p:nvSpPr>
        <p:spPr>
          <a:xfrm>
            <a:off x="5709181" y="2342007"/>
            <a:ext cx="5277288" cy="3636511"/>
          </a:xfrm>
        </p:spPr>
        <p:txBody>
          <a:bodyPr/>
          <a:lstStyle/>
          <a:p>
            <a:r>
              <a:rPr lang="en-GB" dirty="0"/>
              <a:t>The  recommendation  and  therefore  the  answer  to  the  </a:t>
            </a:r>
            <a:r>
              <a:rPr lang="en-GB" dirty="0" smtClean="0"/>
              <a:t>business  </a:t>
            </a:r>
            <a:r>
              <a:rPr lang="en-GB" dirty="0"/>
              <a:t>problem  is  to  open  a  candy  bar  in  one  of  these  </a:t>
            </a:r>
            <a:r>
              <a:rPr lang="en-GB" dirty="0" smtClean="0"/>
              <a:t>four districts</a:t>
            </a:r>
            <a:r>
              <a:rPr lang="en-GB" dirty="0"/>
              <a:t>:  </a:t>
            </a:r>
            <a:r>
              <a:rPr lang="en-GB" dirty="0" smtClean="0"/>
              <a:t>Arts-et-Metiers</a:t>
            </a:r>
            <a:r>
              <a:rPr lang="en-GB" dirty="0"/>
              <a:t>, </a:t>
            </a:r>
            <a:r>
              <a:rPr lang="en-GB" dirty="0" err="1"/>
              <a:t>Enfants</a:t>
            </a:r>
            <a:r>
              <a:rPr lang="en-GB" dirty="0"/>
              <a:t>-Rouges, Porte-Saint-</a:t>
            </a:r>
            <a:r>
              <a:rPr lang="en-GB" dirty="0" err="1"/>
              <a:t>Martinand</a:t>
            </a:r>
            <a:r>
              <a:rPr lang="en-GB" dirty="0"/>
              <a:t>  Sainte-</a:t>
            </a:r>
            <a:r>
              <a:rPr lang="en-GB" dirty="0" err="1"/>
              <a:t>Avoie</a:t>
            </a:r>
            <a:r>
              <a:rPr lang="en-GB" dirty="0"/>
              <a:t>.   They  are  similar  to  the  </a:t>
            </a:r>
            <a:r>
              <a:rPr lang="en-GB" dirty="0" err="1"/>
              <a:t>neighborhoods</a:t>
            </a:r>
            <a:r>
              <a:rPr lang="en-GB" dirty="0"/>
              <a:t>  </a:t>
            </a:r>
            <a:r>
              <a:rPr lang="en-GB" dirty="0" smtClean="0"/>
              <a:t>of Dylan’s </a:t>
            </a:r>
            <a:r>
              <a:rPr lang="en-GB" dirty="0"/>
              <a:t>bars in the United States and correspond to the </a:t>
            </a:r>
            <a:r>
              <a:rPr lang="en-GB" dirty="0" smtClean="0"/>
              <a:t>initial analysis </a:t>
            </a:r>
            <a:r>
              <a:rPr lang="en-GB" dirty="0"/>
              <a:t>looking for the potential presence of children.</a:t>
            </a: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11540"/>
          <a:stretch/>
        </p:blipFill>
        <p:spPr>
          <a:xfrm>
            <a:off x="810000" y="2538042"/>
            <a:ext cx="4458686" cy="3440476"/>
          </a:xfrm>
          <a:prstGeom prst="rect">
            <a:avLst/>
          </a:prstGeom>
        </p:spPr>
      </p:pic>
    </p:spTree>
    <p:extLst>
      <p:ext uri="{BB962C8B-B14F-4D97-AF65-F5344CB8AC3E}">
        <p14:creationId xmlns:p14="http://schemas.microsoft.com/office/powerpoint/2010/main" val="16837554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TM03457503[[fn=Concis]]</Template>
  <TotalTime>43</TotalTime>
  <Words>432</Words>
  <Application>Microsoft Office PowerPoint</Application>
  <PresentationFormat>Grand écran</PresentationFormat>
  <Paragraphs>32</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Century Gothic</vt:lpstr>
      <vt:lpstr>Courier New</vt:lpstr>
      <vt:lpstr>Wingdings 2</vt:lpstr>
      <vt:lpstr>Concis</vt:lpstr>
      <vt:lpstr>The Battle of Neighborhoods - Dylan’s Candy Bar in Paris</vt:lpstr>
      <vt:lpstr>Dylan’s Candy Bar in Paris</vt:lpstr>
      <vt:lpstr>Data acquisition</vt:lpstr>
      <vt:lpstr>Density and Candy Stores in Paris neighborhoods</vt:lpstr>
      <vt:lpstr>Elementary Schools and Playgrounds in Paris neighborhoods</vt:lpstr>
      <vt:lpstr>Toy/Games/Video Games Stores in Paris neighborhoods</vt:lpstr>
      <vt:lpstr>Athletics and Sports and Sport Clubs in Paris neighborhoods</vt:lpstr>
      <vt:lpstr>Paris neighborhoods in Dylan’s Stores Cluster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 Dylan’s Candy Bar in Paris</dc:title>
  <dc:creator>Pello .</dc:creator>
  <cp:lastModifiedBy>Pello .</cp:lastModifiedBy>
  <cp:revision>5</cp:revision>
  <dcterms:created xsi:type="dcterms:W3CDTF">2020-12-07T10:39:54Z</dcterms:created>
  <dcterms:modified xsi:type="dcterms:W3CDTF">2020-12-07T11:23:52Z</dcterms:modified>
</cp:coreProperties>
</file>